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81" r:id="rId4"/>
    <p:sldId id="261" r:id="rId5"/>
    <p:sldId id="270" r:id="rId6"/>
    <p:sldId id="279" r:id="rId7"/>
    <p:sldId id="271" r:id="rId8"/>
    <p:sldId id="272" r:id="rId9"/>
    <p:sldId id="273" r:id="rId10"/>
    <p:sldId id="275" r:id="rId11"/>
    <p:sldId id="276" r:id="rId12"/>
    <p:sldId id="282" r:id="rId13"/>
    <p:sldId id="283" r:id="rId14"/>
    <p:sldId id="284" r:id="rId15"/>
    <p:sldId id="280" r:id="rId16"/>
    <p:sldId id="287" r:id="rId17"/>
    <p:sldId id="286" r:id="rId18"/>
    <p:sldId id="288" r:id="rId19"/>
  </p:sldIdLst>
  <p:sldSz cx="9144000" cy="6858000" type="screen4x3"/>
  <p:notesSz cx="6858000" cy="9144000"/>
  <p:defaultTextStyle>
    <a:defPPr>
      <a:defRPr lang="es-H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HN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8E71-CBE1-4979-9A19-49730F881B01}" type="datetimeFigureOut">
              <a:rPr lang="es-HN" smtClean="0"/>
              <a:t>16/1/2019</a:t>
            </a:fld>
            <a:endParaRPr lang="es-HN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E3B-BA12-4EE7-B61C-6987F62266BF}" type="slidenum">
              <a:rPr lang="es-HN" smtClean="0"/>
              <a:t>‹Nº›</a:t>
            </a:fld>
            <a:endParaRPr lang="es-H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8E71-CBE1-4979-9A19-49730F881B01}" type="datetimeFigureOut">
              <a:rPr lang="es-HN" smtClean="0"/>
              <a:t>16/1/2019</a:t>
            </a:fld>
            <a:endParaRPr lang="es-HN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E3B-BA12-4EE7-B61C-6987F62266BF}" type="slidenum">
              <a:rPr lang="es-HN" smtClean="0"/>
              <a:t>‹Nº›</a:t>
            </a:fld>
            <a:endParaRPr lang="es-H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8E71-CBE1-4979-9A19-49730F881B01}" type="datetimeFigureOut">
              <a:rPr lang="es-HN" smtClean="0"/>
              <a:t>16/1/2019</a:t>
            </a:fld>
            <a:endParaRPr lang="es-HN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E3B-BA12-4EE7-B61C-6987F62266BF}" type="slidenum">
              <a:rPr lang="es-HN" smtClean="0"/>
              <a:t>‹Nº›</a:t>
            </a:fld>
            <a:endParaRPr lang="es-H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8E71-CBE1-4979-9A19-49730F881B01}" type="datetimeFigureOut">
              <a:rPr lang="es-HN" smtClean="0"/>
              <a:t>16/1/2019</a:t>
            </a:fld>
            <a:endParaRPr lang="es-HN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E3B-BA12-4EE7-B61C-6987F62266BF}" type="slidenum">
              <a:rPr lang="es-HN" smtClean="0"/>
              <a:t>‹Nº›</a:t>
            </a:fld>
            <a:endParaRPr lang="es-H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8E71-CBE1-4979-9A19-49730F881B01}" type="datetimeFigureOut">
              <a:rPr lang="es-HN" smtClean="0"/>
              <a:t>16/1/2019</a:t>
            </a:fld>
            <a:endParaRPr lang="es-HN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E3B-BA12-4EE7-B61C-6987F62266BF}" type="slidenum">
              <a:rPr lang="es-HN" smtClean="0"/>
              <a:t>‹Nº›</a:t>
            </a:fld>
            <a:endParaRPr lang="es-H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8E71-CBE1-4979-9A19-49730F881B01}" type="datetimeFigureOut">
              <a:rPr lang="es-HN" smtClean="0"/>
              <a:t>16/1/2019</a:t>
            </a:fld>
            <a:endParaRPr lang="es-HN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E3B-BA12-4EE7-B61C-6987F62266BF}" type="slidenum">
              <a:rPr lang="es-HN" smtClean="0"/>
              <a:t>‹Nº›</a:t>
            </a:fld>
            <a:endParaRPr lang="es-H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8E71-CBE1-4979-9A19-49730F881B01}" type="datetimeFigureOut">
              <a:rPr lang="es-HN" smtClean="0"/>
              <a:t>16/1/2019</a:t>
            </a:fld>
            <a:endParaRPr lang="es-HN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E3B-BA12-4EE7-B61C-6987F62266BF}" type="slidenum">
              <a:rPr lang="es-HN" smtClean="0"/>
              <a:t>‹Nº›</a:t>
            </a:fld>
            <a:endParaRPr lang="es-H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8E71-CBE1-4979-9A19-49730F881B01}" type="datetimeFigureOut">
              <a:rPr lang="es-HN" smtClean="0"/>
              <a:t>16/1/2019</a:t>
            </a:fld>
            <a:endParaRPr lang="es-HN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E3B-BA12-4EE7-B61C-6987F62266BF}" type="slidenum">
              <a:rPr lang="es-HN" smtClean="0"/>
              <a:t>‹Nº›</a:t>
            </a:fld>
            <a:endParaRPr lang="es-H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HN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8E71-CBE1-4979-9A19-49730F881B01}" type="datetimeFigureOut">
              <a:rPr lang="es-HN" smtClean="0"/>
              <a:t>16/1/2019</a:t>
            </a:fld>
            <a:endParaRPr lang="es-HN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E3B-BA12-4EE7-B61C-6987F62266BF}" type="slidenum">
              <a:rPr lang="es-HN" smtClean="0"/>
              <a:t>‹Nº›</a:t>
            </a:fld>
            <a:endParaRPr lang="es-H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8E71-CBE1-4979-9A19-49730F881B01}" type="datetimeFigureOut">
              <a:rPr lang="es-HN" smtClean="0"/>
              <a:t>16/1/2019</a:t>
            </a:fld>
            <a:endParaRPr lang="es-HN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E3B-BA12-4EE7-B61C-6987F62266BF}" type="slidenum">
              <a:rPr lang="es-HN" smtClean="0"/>
              <a:t>‹Nº›</a:t>
            </a:fld>
            <a:endParaRPr lang="es-H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8E71-CBE1-4979-9A19-49730F881B01}" type="datetimeFigureOut">
              <a:rPr lang="es-HN" smtClean="0"/>
              <a:t>16/1/2019</a:t>
            </a:fld>
            <a:endParaRPr lang="es-HN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E3B-BA12-4EE7-B61C-6987F62266BF}" type="slidenum">
              <a:rPr lang="es-HN" smtClean="0"/>
              <a:t>‹Nº›</a:t>
            </a:fld>
            <a:endParaRPr lang="es-H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HN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HN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F8E71-CBE1-4979-9A19-49730F881B01}" type="datetimeFigureOut">
              <a:rPr lang="es-HN" smtClean="0"/>
              <a:t>16/1/2019</a:t>
            </a:fld>
            <a:endParaRPr lang="es-HN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HN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A8E3B-BA12-4EE7-B61C-6987F62266BF}" type="slidenum">
              <a:rPr lang="es-HN" smtClean="0"/>
              <a:t>‹Nº›</a:t>
            </a:fld>
            <a:endParaRPr lang="es-H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H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6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080119"/>
          </a:xfrm>
        </p:spPr>
        <p:txBody>
          <a:bodyPr>
            <a:normAutofit fontScale="90000"/>
          </a:bodyPr>
          <a:lstStyle/>
          <a:p>
            <a:br>
              <a:rPr lang="es-HN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 CENA" panose="02000000000000000000" pitchFamily="2" charset="0"/>
              </a:rPr>
            </a:br>
            <a:r>
              <a:rPr lang="es-HN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  <a:t>¿Cómo esta conformado el Gobierno Estudiantil?</a:t>
            </a:r>
            <a:br>
              <a:rPr lang="es-HN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</a:br>
            <a:endParaRPr lang="es-HN" dirty="0">
              <a:latin typeface="AR CENA" panose="02000000000000000000" pitchFamily="2" charset="0"/>
            </a:endParaRPr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467544" y="1556792"/>
            <a:ext cx="8064896" cy="4032448"/>
          </a:xfrm>
        </p:spPr>
        <p:txBody>
          <a:bodyPr>
            <a:normAutofit/>
          </a:bodyPr>
          <a:lstStyle/>
          <a:p>
            <a:pPr algn="just"/>
            <a:r>
              <a:rPr lang="es-HN" sz="2800" dirty="0">
                <a:solidFill>
                  <a:schemeClr val="tx1"/>
                </a:solidFill>
                <a:latin typeface="AR CENA" panose="02000000000000000000" pitchFamily="2" charset="0"/>
              </a:rPr>
              <a:t>El gobierno estudiantil esta conformado por: </a:t>
            </a:r>
          </a:p>
          <a:p>
            <a:pPr algn="just"/>
            <a:endParaRPr lang="es-HN" sz="28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800" dirty="0">
                <a:solidFill>
                  <a:schemeClr val="tx1"/>
                </a:solidFill>
                <a:latin typeface="AR CENA" panose="02000000000000000000" pitchFamily="2" charset="0"/>
              </a:rPr>
              <a:t>Alumnas y Alumnos.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800" dirty="0">
                <a:solidFill>
                  <a:schemeClr val="tx1"/>
                </a:solidFill>
                <a:latin typeface="AR CENA" panose="02000000000000000000" pitchFamily="2" charset="0"/>
              </a:rPr>
              <a:t>Representantes de sección.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800" dirty="0">
                <a:solidFill>
                  <a:schemeClr val="tx1"/>
                </a:solidFill>
                <a:latin typeface="AR CENA" panose="02000000000000000000" pitchFamily="2" charset="0"/>
              </a:rPr>
              <a:t>Representantes de Grado.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800" dirty="0">
                <a:solidFill>
                  <a:schemeClr val="tx1"/>
                </a:solidFill>
                <a:latin typeface="AR CENA" panose="02000000000000000000" pitchFamily="2" charset="0"/>
              </a:rPr>
              <a:t>Asamblea General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800" dirty="0">
                <a:solidFill>
                  <a:schemeClr val="tx1"/>
                </a:solidFill>
                <a:latin typeface="AR CENA" panose="02000000000000000000" pitchFamily="2" charset="0"/>
              </a:rPr>
              <a:t>Junta Directiva</a:t>
            </a:r>
          </a:p>
          <a:p>
            <a:pPr algn="l"/>
            <a:endParaRPr lang="es-HN" sz="18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endParaRPr lang="es-HN" sz="1800" dirty="0">
              <a:solidFill>
                <a:schemeClr val="tx1"/>
              </a:solidFill>
              <a:latin typeface="AR CENA" panose="02000000000000000000" pitchFamily="2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s-HN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479635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HN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060848"/>
            <a:ext cx="2915902" cy="34592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196752"/>
          </a:xfrm>
        </p:spPr>
        <p:txBody>
          <a:bodyPr>
            <a:normAutofit/>
          </a:bodyPr>
          <a:lstStyle/>
          <a:p>
            <a:r>
              <a:rPr lang="es-HN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  <a:t>ALUMNAS Y ALUMNOS</a:t>
            </a:r>
            <a:endParaRPr lang="es-HN" sz="4000" dirty="0"/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359532" y="1412776"/>
            <a:ext cx="8424936" cy="4680520"/>
          </a:xfrm>
        </p:spPr>
        <p:txBody>
          <a:bodyPr>
            <a:normAutofit fontScale="92500"/>
          </a:bodyPr>
          <a:lstStyle/>
          <a:p>
            <a:pPr algn="just"/>
            <a:r>
              <a:rPr lang="es-HN" sz="2600" dirty="0">
                <a:solidFill>
                  <a:schemeClr val="tx1"/>
                </a:solidFill>
                <a:latin typeface="AR CENA" panose="02000000000000000000" pitchFamily="2" charset="0"/>
              </a:rPr>
              <a:t>Todas y todos tenemos derecho a opinar y es nuestra responsabilidad expresar nuestra voz para que el Gobierno Estudiantil pueda funcionar como nosotros queremos. </a:t>
            </a:r>
          </a:p>
          <a:p>
            <a:pPr algn="just"/>
            <a:r>
              <a:rPr lang="es-HN" sz="2600" dirty="0">
                <a:solidFill>
                  <a:schemeClr val="tx1"/>
                </a:solidFill>
                <a:latin typeface="AR CENA" panose="02000000000000000000" pitchFamily="2" charset="0"/>
              </a:rPr>
              <a:t>Expresar libremente nuestra opinión e ideas.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HN" sz="2600" dirty="0">
                <a:solidFill>
                  <a:schemeClr val="tx1"/>
                </a:solidFill>
                <a:latin typeface="AR CENA" panose="02000000000000000000" pitchFamily="2" charset="0"/>
              </a:rPr>
              <a:t>Votamos libremente por los representantes de secciones, grado y la junta directiva del Gobierno estudiantil.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HN" sz="2600" dirty="0">
                <a:solidFill>
                  <a:schemeClr val="tx1"/>
                </a:solidFill>
                <a:latin typeface="AR CENA" panose="02000000000000000000" pitchFamily="2" charset="0"/>
              </a:rPr>
              <a:t>Somos consultados e informados por nuestros representantes para que ellos(as) sepan que queremos.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HN" sz="2600" dirty="0">
                <a:solidFill>
                  <a:schemeClr val="tx1"/>
                </a:solidFill>
                <a:latin typeface="AR CENA" panose="02000000000000000000" pitchFamily="2" charset="0"/>
              </a:rPr>
              <a:t>Apoyamos al gobierno si es necesario.</a:t>
            </a:r>
          </a:p>
          <a:p>
            <a:pPr algn="just"/>
            <a:endParaRPr lang="es-HN" sz="18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algn="just"/>
            <a:endParaRPr lang="es-HN" sz="1800" dirty="0">
              <a:latin typeface="AR CENA" pitchFamily="2" charset="0"/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592" y="188640"/>
            <a:ext cx="1008112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6768752" cy="1196752"/>
          </a:xfrm>
        </p:spPr>
        <p:txBody>
          <a:bodyPr>
            <a:normAutofit fontScale="90000"/>
          </a:bodyPr>
          <a:lstStyle/>
          <a:p>
            <a:r>
              <a:rPr lang="es-HN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  <a:t>REPRESENTANTE  POR SECCION</a:t>
            </a:r>
            <a:endParaRPr lang="es-HN" dirty="0"/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359532" y="1844824"/>
            <a:ext cx="8424936" cy="3960440"/>
          </a:xfrm>
        </p:spPr>
        <p:txBody>
          <a:bodyPr>
            <a:normAutofit/>
          </a:bodyPr>
          <a:lstStyle/>
          <a:p>
            <a:pPr algn="l"/>
            <a:endParaRPr lang="es-HN" sz="28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algn="l"/>
            <a:r>
              <a:rPr lang="es-HN" sz="2800" dirty="0">
                <a:solidFill>
                  <a:schemeClr val="tx1"/>
                </a:solidFill>
                <a:latin typeface="AR CENA" panose="02000000000000000000" pitchFamily="2" charset="0"/>
              </a:rPr>
              <a:t>Todos los alumnos (as) de una sección, elegimos un representante por cada sección, quien representa nuestros intereses. </a:t>
            </a:r>
          </a:p>
          <a:p>
            <a:pPr algn="l"/>
            <a:endParaRPr lang="es-HN" sz="28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algn="just"/>
            <a:r>
              <a:rPr lang="es-ES" sz="2800" b="1" dirty="0">
                <a:latin typeface="AR CENA"/>
              </a:rPr>
              <a:t>Primera semana de clase.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04664"/>
            <a:ext cx="1763687" cy="1554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1115616" y="332656"/>
            <a:ext cx="7342584" cy="908720"/>
          </a:xfrm>
        </p:spPr>
        <p:txBody>
          <a:bodyPr>
            <a:noAutofit/>
          </a:bodyPr>
          <a:lstStyle/>
          <a:p>
            <a:r>
              <a:rPr lang="es-HN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  <a:t>PASOS PARA SELECCIONAR  EL REPRESENTANTE POR SECCION</a:t>
            </a:r>
            <a:endParaRPr lang="es-HN" sz="3200" dirty="0"/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359532" y="1622208"/>
            <a:ext cx="8424936" cy="4206654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Se proponen los candidatos o candidatas en cada sección.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Anotamos sus nombres en la pizarra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Votamos de forma secreta anotando el nombre de nuestro candidato o candidata preferida en un papelito.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Contamos los votos anotando resultados en la pizarra.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Queda electo el candidato o la candidata con mayor cantidad de votos.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HN" sz="24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algn="l"/>
            <a:endParaRPr lang="es-HN" sz="2400" dirty="0">
              <a:latin typeface="AR CENA" pitchFamily="2" charset="0"/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653136"/>
            <a:ext cx="1728192" cy="128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24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080119"/>
          </a:xfrm>
        </p:spPr>
        <p:txBody>
          <a:bodyPr>
            <a:normAutofit fontScale="90000"/>
          </a:bodyPr>
          <a:lstStyle/>
          <a:p>
            <a:br>
              <a:rPr lang="es-HN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 CENA" panose="02000000000000000000" pitchFamily="2" charset="0"/>
              </a:rPr>
            </a:br>
            <a:r>
              <a:rPr lang="es-HN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  <a:t>REPRESENTANTES DE  </a:t>
            </a:r>
            <a:br>
              <a:rPr lang="es-HN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</a:br>
            <a:r>
              <a:rPr lang="es-HN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  <a:t>GRADO</a:t>
            </a:r>
            <a:br>
              <a:rPr lang="es-HN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</a:br>
            <a:endParaRPr lang="es-HN" dirty="0">
              <a:latin typeface="AR CENA" panose="02000000000000000000" pitchFamily="2" charset="0"/>
            </a:endParaRPr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447187" y="1772816"/>
            <a:ext cx="8064896" cy="3960440"/>
          </a:xfrm>
        </p:spPr>
        <p:txBody>
          <a:bodyPr>
            <a:normAutofit/>
          </a:bodyPr>
          <a:lstStyle/>
          <a:p>
            <a:pPr algn="just"/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Todos los alumnos (as) eligen a dos representantes por grado </a:t>
            </a:r>
          </a:p>
          <a:p>
            <a:pPr algn="just"/>
            <a:endParaRPr lang="es-HN" sz="24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s-HN" sz="18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algn="l"/>
            <a:endParaRPr lang="es-HN" sz="1800" dirty="0">
              <a:solidFill>
                <a:schemeClr val="tx1"/>
              </a:solidFill>
              <a:latin typeface="AR CENA" panose="02000000000000000000" pitchFamily="2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s-HN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479635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HN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Picture 4" descr="Captura de pantalla (8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599" y="260648"/>
            <a:ext cx="1551401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4273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1196752"/>
          </a:xfrm>
        </p:spPr>
        <p:txBody>
          <a:bodyPr>
            <a:normAutofit/>
          </a:bodyPr>
          <a:lstStyle/>
          <a:p>
            <a:r>
              <a:rPr lang="es-HN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  <a:t>PASOS PARA SELECCIONAR  EL REPRESENTANTE POR GRADO</a:t>
            </a:r>
            <a:endParaRPr lang="es-HN" sz="3200" dirty="0"/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280920" cy="4752528"/>
          </a:xfrm>
        </p:spPr>
        <p:txBody>
          <a:bodyPr>
            <a:normAutofit fontScale="92500" lnSpcReduction="10000"/>
          </a:bodyPr>
          <a:lstStyle/>
          <a:p>
            <a:pPr algn="just"/>
            <a:endParaRPr lang="es-HN" sz="18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600" dirty="0">
                <a:solidFill>
                  <a:schemeClr val="tx1"/>
                </a:solidFill>
                <a:latin typeface="AR CENA" panose="02000000000000000000" pitchFamily="2" charset="0"/>
              </a:rPr>
              <a:t>Si tenemos varias secciones por grado, los representantes de sección participan como candidatos para ser los dos representantes del grado, en caso  de no haber varias secciones, se propone a los alumnos (as) del grado que quieren ser representantes de grado.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600" dirty="0">
                <a:solidFill>
                  <a:schemeClr val="tx1"/>
                </a:solidFill>
                <a:latin typeface="AR CENA" panose="02000000000000000000" pitchFamily="2" charset="0"/>
              </a:rPr>
              <a:t>Anotamos sus nombres en pizarra.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600" dirty="0">
                <a:solidFill>
                  <a:schemeClr val="tx1"/>
                </a:solidFill>
                <a:latin typeface="AR CENA" panose="02000000000000000000" pitchFamily="2" charset="0"/>
              </a:rPr>
              <a:t>Votamos de forma secreta anotando el nombre del candidato en un papelito.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600" dirty="0">
                <a:solidFill>
                  <a:schemeClr val="tx1"/>
                </a:solidFill>
                <a:latin typeface="AR CENA" panose="02000000000000000000" pitchFamily="2" charset="0"/>
              </a:rPr>
              <a:t>Contamos los votos anotando los resultados en la pizarra.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600" dirty="0">
                <a:solidFill>
                  <a:schemeClr val="tx1"/>
                </a:solidFill>
                <a:latin typeface="AR CENA" panose="02000000000000000000" pitchFamily="2" charset="0"/>
              </a:rPr>
              <a:t>Quedan seleccionados los dos candidatos con mayor cantidad de votos.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600" dirty="0">
                <a:solidFill>
                  <a:schemeClr val="tx1"/>
                </a:solidFill>
                <a:latin typeface="AR CENA" panose="02000000000000000000" pitchFamily="2" charset="0"/>
              </a:rPr>
              <a:t>Ellos (as) forman parte de la Asamblea General.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HN" sz="2600" dirty="0">
              <a:solidFill>
                <a:schemeClr val="tx1"/>
              </a:solidFill>
              <a:latin typeface="AR CEN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324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408"/>
            <a:ext cx="9144000" cy="6858000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1196752"/>
          </a:xfrm>
        </p:spPr>
        <p:txBody>
          <a:bodyPr>
            <a:normAutofit/>
          </a:bodyPr>
          <a:lstStyle/>
          <a:p>
            <a:r>
              <a:rPr lang="es-HN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  <a:t>ASAMBLEA GENERAL</a:t>
            </a:r>
            <a:endParaRPr lang="es-HN" dirty="0"/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359532" y="1692188"/>
            <a:ext cx="8424936" cy="4113076"/>
          </a:xfrm>
        </p:spPr>
        <p:txBody>
          <a:bodyPr>
            <a:normAutofit/>
          </a:bodyPr>
          <a:lstStyle/>
          <a:p>
            <a:pPr algn="just"/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Todos los y las representantes de Grado forman parte de la Asamblea General de nuestro centro educativo.</a:t>
            </a:r>
          </a:p>
          <a:p>
            <a:pPr algn="just"/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La Asamblea General existe para:</a:t>
            </a:r>
          </a:p>
          <a:p>
            <a:pPr algn="just"/>
            <a:endParaRPr lang="es-HN" sz="24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Representar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Intercambiar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Discutir las diferentes opiniones e ideas que tenemos en los diferentes grados de nuestro centro educativo.</a:t>
            </a:r>
            <a:endParaRPr lang="es-HN" sz="2400" dirty="0">
              <a:latin typeface="AR CENA" pitchFamily="2" charset="0"/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636912"/>
            <a:ext cx="2304256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24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49"/>
            <a:ext cx="9144000" cy="6858000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196752"/>
          </a:xfrm>
        </p:spPr>
        <p:txBody>
          <a:bodyPr>
            <a:normAutofit fontScale="90000"/>
          </a:bodyPr>
          <a:lstStyle/>
          <a:p>
            <a:r>
              <a:rPr lang="es-HN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  <a:t>FUNCIONES DE LA </a:t>
            </a:r>
            <a:br>
              <a:rPr lang="es-HN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</a:br>
            <a:r>
              <a:rPr lang="es-HN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  <a:t>ASAMBLEA GENERAL</a:t>
            </a:r>
            <a:endParaRPr lang="es-HN" dirty="0"/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359532" y="1640024"/>
            <a:ext cx="8424936" cy="4381264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Se reúnen por lo menos 2 veces al año o cuando la Junta Directiva lo necesite para aprobar sus propuestas.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Explican y discuten necesidades, problemas o demandas que tenemos en los diferentes grados y todo el centro educativo.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Intercambian ideas y buscan soluciones.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Aprueban propuestas si la mas de la mitad esta acuerdo.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Pueden suspender a los miembros del Gobierno Estudiantil si no cumplen lo que prometen.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HN" sz="18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HN" sz="18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algn="l"/>
            <a:endParaRPr lang="es-HN" sz="1800" dirty="0">
              <a:latin typeface="AR CENA" pitchFamily="2" charset="0"/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2985224"/>
            <a:ext cx="1831776" cy="1359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2324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196752"/>
          </a:xfrm>
        </p:spPr>
        <p:txBody>
          <a:bodyPr>
            <a:normAutofit/>
          </a:bodyPr>
          <a:lstStyle/>
          <a:p>
            <a:r>
              <a:rPr lang="es-HN" sz="3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  <a:t> JUNTA DIRECTIVA DEL GOBIERNO ESTUDIANTIL </a:t>
            </a:r>
            <a:endParaRPr lang="es-HN" sz="3600" dirty="0"/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323528" y="1484784"/>
            <a:ext cx="8424936" cy="4154016"/>
          </a:xfrm>
        </p:spPr>
        <p:txBody>
          <a:bodyPr>
            <a:normAutofit/>
          </a:bodyPr>
          <a:lstStyle/>
          <a:p>
            <a:pPr algn="just"/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La Junta Directiva esta formada por los siguientes cargos:</a:t>
            </a:r>
          </a:p>
          <a:p>
            <a:pPr marL="285750" indent="-285750" algn="l">
              <a:buFont typeface="Arial" pitchFamily="34" charset="0"/>
              <a:buChar char="•"/>
            </a:pPr>
            <a:endParaRPr lang="es-HN" sz="18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algn="l"/>
            <a:br>
              <a:rPr lang="es-HN" sz="1800" dirty="0">
                <a:solidFill>
                  <a:schemeClr val="tx1"/>
                </a:solidFill>
                <a:latin typeface="AR CENA" panose="02000000000000000000" pitchFamily="2" charset="0"/>
              </a:rPr>
            </a:br>
            <a:endParaRPr lang="es-HN" sz="18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algn="just"/>
            <a:endParaRPr lang="es-HN" sz="18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algn="l"/>
            <a:endParaRPr lang="es-HN" sz="1800" dirty="0">
              <a:latin typeface="AR CENA" pitchFamily="2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942" y="2204864"/>
            <a:ext cx="4492115" cy="217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764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631540" y="188640"/>
            <a:ext cx="7772400" cy="1196752"/>
          </a:xfrm>
        </p:spPr>
        <p:txBody>
          <a:bodyPr>
            <a:normAutofit/>
          </a:bodyPr>
          <a:lstStyle/>
          <a:p>
            <a:r>
              <a:rPr lang="es-HN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  <a:t>FUNCIONES DE LA JUNTA DIRECTIVA</a:t>
            </a:r>
            <a:endParaRPr lang="es-HN" sz="3200" dirty="0"/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305272" y="1340768"/>
            <a:ext cx="8424936" cy="4176464"/>
          </a:xfrm>
        </p:spPr>
        <p:txBody>
          <a:bodyPr>
            <a:normAutofit lnSpcReduction="10000"/>
          </a:bodyPr>
          <a:lstStyle/>
          <a:p>
            <a:pPr algn="just"/>
            <a:endParaRPr lang="es-HN" sz="18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Toma en cuenta nuestras opiniones.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Representa nuestro intereses y peticiones del centro educativo.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Defiende los derechos.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Promueve el cumplimiento de nuestras responsabilidades.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Apoya a mejorar el centro educativo, el bienestar y nuestro aprendizaje.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Cumple con lo que promete.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Hacen actividades y cosas que nos interesen</a:t>
            </a:r>
            <a:r>
              <a:rPr lang="es-HN" sz="2800" dirty="0">
                <a:solidFill>
                  <a:schemeClr val="tx1"/>
                </a:solidFill>
                <a:latin typeface="AR CENA" panose="02000000000000000000" pitchFamily="2" charset="0"/>
              </a:rPr>
              <a:t>.</a:t>
            </a:r>
          </a:p>
          <a:p>
            <a:pPr algn="just"/>
            <a:endParaRPr lang="es-HN" sz="18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algn="l"/>
            <a:endParaRPr lang="es-HN" sz="1800" dirty="0">
              <a:latin typeface="AR CE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764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395536" y="188640"/>
            <a:ext cx="7990656" cy="720080"/>
          </a:xfrm>
        </p:spPr>
        <p:txBody>
          <a:bodyPr>
            <a:noAutofit/>
          </a:bodyPr>
          <a:lstStyle/>
          <a:p>
            <a:pPr algn="l"/>
            <a:r>
              <a:rPr lang="es-HN" sz="3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  <a:t>PASOS PARA SELECCIONAR LA JUNTA DIRECTIVA</a:t>
            </a:r>
            <a:endParaRPr lang="es-HN" sz="3600" dirty="0"/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107504" y="2132856"/>
            <a:ext cx="8856984" cy="3672408"/>
          </a:xfrm>
        </p:spPr>
        <p:txBody>
          <a:bodyPr>
            <a:normAutofit fontScale="92500" lnSpcReduction="20000"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Todos los representantes de Grado miembros de la Asamblea General que quieren, pueden participar como candidatos (as).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Los candidatos escriben una propuesta de trabajo y presentan su propuesta a los alumnos del centro educativo.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El tribunal electoral prepara papeletas ya sea electrónicas o hechas a mano llevan el nombre y el grado del candidato y estas son depositados en urnas hechas de reciclaje.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Votamos de forma secreta a través de la papeleta que metemos a la urna.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El Tribunal Electoral Estudiantil cuenta la cantidad de votos.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HN" sz="2400" dirty="0">
                <a:solidFill>
                  <a:schemeClr val="tx1"/>
                </a:solidFill>
                <a:latin typeface="AR CENA" panose="02000000000000000000" pitchFamily="2" charset="0"/>
              </a:rPr>
              <a:t>Quedan electos los alumnos (as) en los siguientes cargos según la cantidad de votos.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HN" sz="18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algn="just"/>
            <a:endParaRPr lang="es-HN" sz="1800" dirty="0">
              <a:solidFill>
                <a:schemeClr val="tx1"/>
              </a:solidFill>
              <a:latin typeface="AR CENA" panose="02000000000000000000" pitchFamily="2" charset="0"/>
            </a:endParaRPr>
          </a:p>
          <a:p>
            <a:pPr algn="l"/>
            <a:endParaRPr lang="es-HN" sz="1800" dirty="0">
              <a:latin typeface="AR CENA" pitchFamily="2" charset="0"/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548680"/>
            <a:ext cx="4020941" cy="147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814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8924" y="1772816"/>
            <a:ext cx="8517632" cy="499593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ES" sz="3000" dirty="0">
                <a:latin typeface="AR CENA"/>
              </a:rPr>
              <a:t>1. </a:t>
            </a:r>
            <a:r>
              <a:rPr lang="es-ES" sz="2600" dirty="0">
                <a:latin typeface="AR CENA"/>
              </a:rPr>
              <a:t>Cada grado presenta un representante para el TEE (primera semana).</a:t>
            </a:r>
          </a:p>
          <a:p>
            <a:pPr marL="0" indent="0" algn="just">
              <a:buNone/>
            </a:pPr>
            <a:r>
              <a:rPr lang="es-ES" sz="2600" dirty="0">
                <a:latin typeface="AR CENA"/>
              </a:rPr>
              <a:t>2. Se socializa con el TEE el proceso de votación y sobre sus funciones.</a:t>
            </a:r>
          </a:p>
          <a:p>
            <a:pPr marL="0" indent="0" algn="just">
              <a:buNone/>
            </a:pPr>
            <a:r>
              <a:rPr lang="es-ES" sz="2600" dirty="0">
                <a:latin typeface="AR CENA"/>
              </a:rPr>
              <a:t>3. TEE invita a todos los estudiantes a que puedan participar en las elecciones.</a:t>
            </a:r>
          </a:p>
          <a:p>
            <a:pPr marL="0" indent="0" algn="just">
              <a:buNone/>
            </a:pPr>
            <a:r>
              <a:rPr lang="es-ES" sz="2600" dirty="0">
                <a:latin typeface="AR CENA"/>
              </a:rPr>
              <a:t>4. Elección representante por sección. (desaparecen las Juntas de Grado). Primera semana de clase.</a:t>
            </a:r>
          </a:p>
          <a:p>
            <a:pPr marL="0" lvl="0" indent="0" algn="just">
              <a:buNone/>
            </a:pPr>
            <a:r>
              <a:rPr lang="es-HN" sz="2600" dirty="0">
                <a:latin typeface="AR CENA"/>
              </a:rPr>
              <a:t>5. Se eligen dos representantes por grado. (segunda semana)</a:t>
            </a:r>
            <a:endParaRPr lang="es-ES" sz="2600" dirty="0">
              <a:latin typeface="AR CENA"/>
            </a:endParaRPr>
          </a:p>
          <a:p>
            <a:pPr marL="0" lvl="0" indent="0" algn="just">
              <a:buNone/>
            </a:pPr>
            <a:r>
              <a:rPr lang="es-HN" sz="2600" dirty="0">
                <a:latin typeface="AR CENA"/>
              </a:rPr>
              <a:t>6. Conformación de la asamblea general, formada por todos los representantes de grado electos.</a:t>
            </a:r>
          </a:p>
          <a:p>
            <a:pPr marL="0" lvl="0" indent="0" algn="just">
              <a:buNone/>
            </a:pPr>
            <a:r>
              <a:rPr lang="es-ES" sz="2600" dirty="0">
                <a:latin typeface="AR CENA"/>
              </a:rPr>
              <a:t>7. </a:t>
            </a:r>
            <a:r>
              <a:rPr lang="es-HN" sz="2600" dirty="0">
                <a:latin typeface="AR CENA"/>
              </a:rPr>
              <a:t>El TEE prepara las papeletas, papelitos o voto electrónico y las urnas, para las votaciones.</a:t>
            </a:r>
          </a:p>
          <a:p>
            <a:pPr marL="0" indent="0" algn="just">
              <a:buNone/>
            </a:pPr>
            <a:endParaRPr lang="es-ES" sz="1900" dirty="0">
              <a:latin typeface="AR CENA"/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6" name="2 Título"/>
          <p:cNvSpPr txBox="1">
            <a:spLocks/>
          </p:cNvSpPr>
          <p:nvPr/>
        </p:nvSpPr>
        <p:spPr>
          <a:xfrm>
            <a:off x="631540" y="188640"/>
            <a:ext cx="7772400" cy="11967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HN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  <a:t>  ELECCIONES DE GOBIERNOS </a:t>
            </a:r>
          </a:p>
          <a:p>
            <a:pPr algn="l"/>
            <a:r>
              <a:rPr lang="es-HN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  <a:t>ESTUDIANTILES  PASO A PASO   </a:t>
            </a:r>
            <a:endParaRPr lang="es-HN" sz="3200" dirty="0"/>
          </a:p>
        </p:txBody>
      </p:sp>
    </p:spTree>
    <p:extLst>
      <p:ext uri="{BB962C8B-B14F-4D97-AF65-F5344CB8AC3E}">
        <p14:creationId xmlns:p14="http://schemas.microsoft.com/office/powerpoint/2010/main" val="1190721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404664"/>
            <a:ext cx="8640960" cy="5688632"/>
          </a:xfrm>
        </p:spPr>
        <p:txBody>
          <a:bodyPr>
            <a:normAutofit fontScale="92500"/>
          </a:bodyPr>
          <a:lstStyle/>
          <a:p>
            <a:pPr marL="0" lvl="0" indent="0" algn="just">
              <a:buNone/>
            </a:pPr>
            <a:r>
              <a:rPr lang="es-ES" sz="2600" dirty="0">
                <a:latin typeface="AR CENA"/>
              </a:rPr>
              <a:t>8. </a:t>
            </a:r>
            <a:r>
              <a:rPr lang="es-HN" sz="2600" dirty="0">
                <a:latin typeface="AR CENA"/>
              </a:rPr>
              <a:t>Elección de la Junta directiva de GE (primer viernes del mes de marzo).</a:t>
            </a:r>
            <a:endParaRPr lang="es-ES" sz="2600" dirty="0">
              <a:latin typeface="AR CENA"/>
            </a:endParaRPr>
          </a:p>
          <a:p>
            <a:pPr marL="0" lvl="0" indent="0" algn="just">
              <a:buNone/>
            </a:pPr>
            <a:r>
              <a:rPr lang="es-HN" sz="2600" dirty="0">
                <a:latin typeface="AR CENA"/>
              </a:rPr>
              <a:t>9. Las elecciones se realizarán por votos en papeletas, papelitos o electrónico, por representantes, el TEE contará los votos y por cantidad de votos se designará cada cargo.</a:t>
            </a:r>
          </a:p>
          <a:p>
            <a:pPr marL="0" lvl="0" indent="0" algn="just">
              <a:buNone/>
            </a:pPr>
            <a:r>
              <a:rPr lang="es-HN" sz="2600" dirty="0">
                <a:latin typeface="AR CENA"/>
              </a:rPr>
              <a:t>10. El T.E.E. presenta los resultados a todo el centro educativo.</a:t>
            </a:r>
          </a:p>
          <a:p>
            <a:pPr marL="0" lvl="0" indent="0" algn="just">
              <a:buNone/>
            </a:pPr>
            <a:r>
              <a:rPr lang="es-HN" sz="2600" dirty="0">
                <a:latin typeface="AR CENA"/>
              </a:rPr>
              <a:t>11. Se realiza un acto de juramentación de la Asamblea General y la Junta Directiva de GE antes del 15 de marzo.</a:t>
            </a:r>
          </a:p>
          <a:p>
            <a:pPr marL="0" lvl="0" indent="0" algn="just">
              <a:buNone/>
            </a:pPr>
            <a:r>
              <a:rPr lang="es-HN" sz="2600" dirty="0">
                <a:latin typeface="AR CENA"/>
              </a:rPr>
              <a:t>12. Los docentes del centro colocan un rótulo con los nombres, grado, cargo y fotografía de los miembros de la Junta Directiva de GE.</a:t>
            </a:r>
            <a:endParaRPr lang="es-ES" sz="2600" dirty="0">
              <a:latin typeface="AR CENA"/>
            </a:endParaRPr>
          </a:p>
          <a:p>
            <a:pPr marL="0" indent="0" algn="just">
              <a:buNone/>
            </a:pPr>
            <a:r>
              <a:rPr lang="es-HN" sz="2600" dirty="0">
                <a:latin typeface="AR CENA"/>
              </a:rPr>
              <a:t>13. Se conforman los comités acorde a las necesidades y demandas.</a:t>
            </a:r>
            <a:endParaRPr lang="es-ES" sz="1900" dirty="0">
              <a:latin typeface="AR CENA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3246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80" y="0"/>
            <a:ext cx="9144000" cy="6858000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196752"/>
          </a:xfrm>
        </p:spPr>
        <p:txBody>
          <a:bodyPr>
            <a:normAutofit/>
          </a:bodyPr>
          <a:lstStyle/>
          <a:p>
            <a:r>
              <a:rPr lang="es-HN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  <a:t>OBSERVACIONES</a:t>
            </a:r>
            <a:endParaRPr lang="es-HN" dirty="0"/>
          </a:p>
        </p:txBody>
      </p:sp>
      <p:sp>
        <p:nvSpPr>
          <p:cNvPr id="4" name="3 Subtítulo"/>
          <p:cNvSpPr>
            <a:spLocks noGrp="1"/>
          </p:cNvSpPr>
          <p:nvPr>
            <p:ph type="subTitle" idx="1"/>
          </p:nvPr>
        </p:nvSpPr>
        <p:spPr>
          <a:xfrm>
            <a:off x="224632" y="1196752"/>
            <a:ext cx="8640960" cy="4464496"/>
          </a:xfrm>
        </p:spPr>
        <p:txBody>
          <a:bodyPr>
            <a:normAutofit fontScale="77500" lnSpcReduction="20000"/>
          </a:bodyPr>
          <a:lstStyle/>
          <a:p>
            <a:pPr marL="342900" indent="-342900" algn="just" fontAlgn="base">
              <a:buFont typeface="Wingdings" pitchFamily="2" charset="2"/>
              <a:buChar char="Ø"/>
            </a:pPr>
            <a:r>
              <a:rPr lang="es-HN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AR CENA" pitchFamily="2" charset="0"/>
              </a:rPr>
              <a:t>Ahora el ente contralor es la asamblea general que tendrá función todo el año.</a:t>
            </a:r>
          </a:p>
          <a:p>
            <a:pPr marL="342900" indent="-342900" algn="just" fontAlgn="base">
              <a:buFont typeface="Wingdings" pitchFamily="2" charset="2"/>
              <a:buChar char="Ø"/>
            </a:pPr>
            <a:endParaRPr lang="es-HN" sz="2300" dirty="0">
              <a:solidFill>
                <a:schemeClr val="tx1">
                  <a:lumMod val="95000"/>
                  <a:lumOff val="5000"/>
                </a:schemeClr>
              </a:solidFill>
              <a:latin typeface="AR CENA" pitchFamily="2" charset="0"/>
            </a:endParaRPr>
          </a:p>
          <a:p>
            <a:pPr marL="342900" indent="-342900" algn="just" fontAlgn="base">
              <a:buFont typeface="Wingdings" pitchFamily="2" charset="2"/>
              <a:buChar char="Ø"/>
            </a:pPr>
            <a:r>
              <a:rPr lang="es-HN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AR CENA" pitchFamily="2" charset="0"/>
              </a:rPr>
              <a:t>Los comités se conforman con estudiantes de todos los grados, y se pueden formar en cualquier momento del año, pero pueden ser por un tiempo determinado.</a:t>
            </a:r>
          </a:p>
          <a:p>
            <a:pPr marL="342900" indent="-342900" algn="just" fontAlgn="base">
              <a:buFont typeface="Wingdings" pitchFamily="2" charset="2"/>
              <a:buChar char="Ø"/>
            </a:pPr>
            <a:endParaRPr lang="es-HN" sz="2300" dirty="0">
              <a:solidFill>
                <a:schemeClr val="tx1">
                  <a:lumMod val="95000"/>
                  <a:lumOff val="5000"/>
                </a:schemeClr>
              </a:solidFill>
              <a:latin typeface="AR CENA" pitchFamily="2" charset="0"/>
            </a:endParaRPr>
          </a:p>
          <a:p>
            <a:pPr marL="342900" indent="-342900" algn="just" fontAlgn="base">
              <a:buFont typeface="Wingdings" pitchFamily="2" charset="2"/>
              <a:buChar char="Ø"/>
            </a:pPr>
            <a:r>
              <a:rPr lang="es-HN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AR CENA" pitchFamily="2" charset="0"/>
              </a:rPr>
              <a:t>No es necesario que formen una planilla sino que participan como persona.</a:t>
            </a:r>
          </a:p>
          <a:p>
            <a:pPr marL="342900" indent="-342900" algn="just" fontAlgn="base">
              <a:buFont typeface="Wingdings" pitchFamily="2" charset="2"/>
              <a:buChar char="Ø"/>
            </a:pPr>
            <a:endParaRPr lang="es-HN" sz="2300" dirty="0">
              <a:solidFill>
                <a:schemeClr val="tx1">
                  <a:lumMod val="95000"/>
                  <a:lumOff val="5000"/>
                </a:schemeClr>
              </a:solidFill>
              <a:latin typeface="AR CENA" pitchFamily="2" charset="0"/>
            </a:endParaRPr>
          </a:p>
          <a:p>
            <a:pPr marL="342900" indent="-342900" algn="just" fontAlgn="base">
              <a:buFont typeface="Wingdings" pitchFamily="2" charset="2"/>
              <a:buChar char="Ø"/>
            </a:pPr>
            <a:r>
              <a:rPr lang="es-HN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AR CENA" pitchFamily="2" charset="0"/>
              </a:rPr>
              <a:t>Todos los Representantes de Sección, Grado y Junta Directiva se pueden reelegir siempre y cuando hayan ganado con la cantidad de votos necesarios en las elecciones.</a:t>
            </a:r>
          </a:p>
          <a:p>
            <a:pPr marL="342900" indent="-342900" algn="just" fontAlgn="base">
              <a:buFont typeface="Wingdings" pitchFamily="2" charset="2"/>
              <a:buChar char="Ø"/>
            </a:pPr>
            <a:endParaRPr lang="es-HN" sz="2300" dirty="0">
              <a:solidFill>
                <a:schemeClr val="tx1">
                  <a:lumMod val="95000"/>
                  <a:lumOff val="5000"/>
                </a:schemeClr>
              </a:solidFill>
              <a:latin typeface="AR CENA" pitchFamily="2" charset="0"/>
            </a:endParaRPr>
          </a:p>
          <a:p>
            <a:pPr marL="342900" indent="-342900" algn="just" fontAlgn="base">
              <a:buFont typeface="Wingdings" pitchFamily="2" charset="2"/>
              <a:buChar char="Ø"/>
            </a:pPr>
            <a:r>
              <a:rPr lang="es-HN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AR CENA" pitchFamily="2" charset="0"/>
              </a:rPr>
              <a:t>La Junta Directiva del Gobierno Estudiantil se reúne al menos una vez al mes.</a:t>
            </a:r>
          </a:p>
          <a:p>
            <a:pPr marL="342900" indent="-342900" algn="just" fontAlgn="base">
              <a:buFont typeface="Wingdings" pitchFamily="2" charset="2"/>
              <a:buChar char="Ø"/>
            </a:pPr>
            <a:endParaRPr lang="es-HN" sz="2300" dirty="0">
              <a:solidFill>
                <a:schemeClr val="tx1">
                  <a:lumMod val="95000"/>
                  <a:lumOff val="5000"/>
                </a:schemeClr>
              </a:solidFill>
              <a:latin typeface="AR CENA" pitchFamily="2" charset="0"/>
            </a:endParaRPr>
          </a:p>
          <a:p>
            <a:pPr marL="342900" indent="-342900" algn="just" fontAlgn="base">
              <a:buFont typeface="Wingdings" pitchFamily="2" charset="2"/>
              <a:buChar char="Ø"/>
            </a:pPr>
            <a:r>
              <a:rPr lang="es-HN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AR CENA" pitchFamily="2" charset="0"/>
              </a:rPr>
              <a:t>La Asamblea General se reúne por lo menos 2 veces al año o cuando la Junta Directiva lo necesite para aprobar sus propuestas.</a:t>
            </a:r>
          </a:p>
          <a:p>
            <a:pPr algn="just"/>
            <a:endParaRPr lang="es-HN" sz="1800" dirty="0">
              <a:solidFill>
                <a:schemeClr val="tx1">
                  <a:lumMod val="95000"/>
                  <a:lumOff val="5000"/>
                </a:schemeClr>
              </a:solidFill>
              <a:latin typeface="AR CEN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239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>
            <a:noAutofit/>
          </a:bodyPr>
          <a:lstStyle/>
          <a:p>
            <a:r>
              <a:rPr lang="es-HN" sz="3200" dirty="0"/>
              <a:t>SOCIALIZACION  DE NUESTRO  REGLAMENTO DE GOBIERNOS ESTUDIANTILES</a:t>
            </a:r>
          </a:p>
        </p:txBody>
      </p:sp>
      <p:pic>
        <p:nvPicPr>
          <p:cNvPr id="3" name="2 Imagen" descr="E:\INFORME UNIC\IMG_20181121_10271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00808"/>
            <a:ext cx="7772400" cy="39808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7490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:\Users\hp\Downloads\IMG-20181120-WA006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47774"/>
            <a:ext cx="7632848" cy="47735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1644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Título"/>
          <p:cNvSpPr txBox="1">
            <a:spLocks/>
          </p:cNvSpPr>
          <p:nvPr/>
        </p:nvSpPr>
        <p:spPr>
          <a:xfrm>
            <a:off x="715144" y="1772816"/>
            <a:ext cx="7772400" cy="280831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HN" sz="7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 CENA" panose="02000000000000000000" pitchFamily="2" charset="0"/>
              </a:rPr>
              <a:t>GRACIAS POR SU ATENCION </a:t>
            </a:r>
          </a:p>
          <a:p>
            <a:endParaRPr lang="es-HN" sz="9600" dirty="0"/>
          </a:p>
        </p:txBody>
      </p:sp>
    </p:spTree>
    <p:extLst>
      <p:ext uri="{BB962C8B-B14F-4D97-AF65-F5344CB8AC3E}">
        <p14:creationId xmlns:p14="http://schemas.microsoft.com/office/powerpoint/2010/main" val="2444832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1005</Words>
  <Application>Microsoft Office PowerPoint</Application>
  <PresentationFormat>Presentación en pantalla (4:3)</PresentationFormat>
  <Paragraphs>100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Presentación de PowerPoint</vt:lpstr>
      <vt:lpstr> ¿Cómo esta conformado el Gobierno Estudiantil? </vt:lpstr>
      <vt:lpstr>ALUMNAS Y ALUMNOS</vt:lpstr>
      <vt:lpstr>REPRESENTANTE  POR SECCION</vt:lpstr>
      <vt:lpstr>PASOS PARA SELECCIONAR  EL REPRESENTANTE POR SECCION</vt:lpstr>
      <vt:lpstr> REPRESENTANTES DE   GRADO </vt:lpstr>
      <vt:lpstr>PASOS PARA SELECCIONAR  EL REPRESENTANTE POR GRADO</vt:lpstr>
      <vt:lpstr>ASAMBLEA GENERAL</vt:lpstr>
      <vt:lpstr>FUNCIONES DE LA  ASAMBLEA GENERAL</vt:lpstr>
      <vt:lpstr> JUNTA DIRECTIVA DEL GOBIERNO ESTUDIANTIL </vt:lpstr>
      <vt:lpstr>FUNCIONES DE LA JUNTA DIRECTIVA</vt:lpstr>
      <vt:lpstr>PASOS PARA SELECCIONAR LA JUNTA DIRECTIVA</vt:lpstr>
      <vt:lpstr>Presentación de PowerPoint</vt:lpstr>
      <vt:lpstr>Presentación de PowerPoint</vt:lpstr>
      <vt:lpstr>OBSERVACIONES</vt:lpstr>
      <vt:lpstr>SOCIALIZACION  DE NUESTRO  REGLAMENTO DE GOBIERNOS ESTUDIANTILES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Luisa Plata</dc:creator>
  <cp:lastModifiedBy>Elida Rosa Sanchez Sanchez</cp:lastModifiedBy>
  <cp:revision>37</cp:revision>
  <dcterms:created xsi:type="dcterms:W3CDTF">2018-09-17T14:39:00Z</dcterms:created>
  <dcterms:modified xsi:type="dcterms:W3CDTF">2019-01-16T18:11:37Z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1033-10.2.0.6020</vt:lpwstr>
  </property>
</Properties>
</file>